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483" r:id="rId4"/>
    <p:sldId id="484" r:id="rId5"/>
    <p:sldId id="485" r:id="rId6"/>
    <p:sldId id="501" r:id="rId7"/>
    <p:sldId id="486" r:id="rId8"/>
    <p:sldId id="487" r:id="rId9"/>
    <p:sldId id="490" r:id="rId10"/>
    <p:sldId id="489" r:id="rId11"/>
    <p:sldId id="491" r:id="rId12"/>
    <p:sldId id="492" r:id="rId13"/>
    <p:sldId id="493" r:id="rId14"/>
    <p:sldId id="494" r:id="rId15"/>
    <p:sldId id="495" r:id="rId16"/>
    <p:sldId id="500" r:id="rId17"/>
    <p:sldId id="497" r:id="rId18"/>
    <p:sldId id="498" r:id="rId19"/>
    <p:sldId id="477"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5326" autoAdjust="0"/>
  </p:normalViewPr>
  <p:slideViewPr>
    <p:cSldViewPr snapToGrid="0">
      <p:cViewPr varScale="1">
        <p:scale>
          <a:sx n="73" d="100"/>
          <a:sy n="73" d="100"/>
        </p:scale>
        <p:origin x="5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52863/webapp/index.html?hc_reset&amp;origional-url=index.html&amp;sap-ui-appCacheBuster=..%2F&amp;sap-ui-xx-componentPreload=of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4459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4" name="TextBox 3"/>
          <p:cNvSpPr txBox="1"/>
          <p:nvPr/>
        </p:nvSpPr>
        <p:spPr>
          <a:xfrm>
            <a:off x="122712" y="154049"/>
            <a:ext cx="10205643" cy="2369880"/>
          </a:xfrm>
          <a:prstGeom prst="rect">
            <a:avLst/>
          </a:prstGeom>
          <a:noFill/>
        </p:spPr>
        <p:txBody>
          <a:bodyPr wrap="square" rtlCol="0">
            <a:spAutoFit/>
          </a:bodyPr>
          <a:lstStyle/>
          <a:p>
            <a:r>
              <a:rPr lang="en-US" sz="5400" b="1" cap="all" spc="-150" dirty="0">
                <a:solidFill>
                  <a:schemeClr val="accent3"/>
                </a:solidFill>
              </a:rPr>
              <a:t>SAP Full-Stack Developer</a:t>
            </a:r>
          </a:p>
          <a:p>
            <a:r>
              <a:rPr lang="en-US" sz="5400" b="1" cap="all" spc="-150" dirty="0">
                <a:solidFill>
                  <a:schemeClr val="accent3"/>
                </a:solidFill>
              </a:rPr>
              <a:t>Training</a:t>
            </a:r>
          </a:p>
          <a:p>
            <a:r>
              <a:rPr lang="en-US" sz="3600" b="1" cap="all" spc="-150" dirty="0">
                <a:solidFill>
                  <a:schemeClr val="accent3"/>
                </a:solidFill>
              </a:rPr>
              <a:t>ABAP </a:t>
            </a:r>
            <a:r>
              <a:rPr lang="en-US" sz="3600" b="1" spc="-150" dirty="0">
                <a:solidFill>
                  <a:schemeClr val="accent3"/>
                </a:solidFill>
              </a:rPr>
              <a:t>on HANA, UI5 &amp; Fiori, Analytics with OData</a:t>
            </a:r>
            <a:endParaRPr lang="en-US" sz="3600" b="1" cap="all" spc="-150" dirty="0">
              <a:solidFill>
                <a:schemeClr val="accent3"/>
              </a:solidFill>
            </a:endParaRPr>
          </a:p>
        </p:txBody>
      </p:sp>
      <p:sp>
        <p:nvSpPr>
          <p:cNvPr id="5" name="TextBox 4"/>
          <p:cNvSpPr txBox="1"/>
          <p:nvPr/>
        </p:nvSpPr>
        <p:spPr>
          <a:xfrm>
            <a:off x="0" y="3061244"/>
            <a:ext cx="6629399" cy="646331"/>
          </a:xfrm>
          <a:prstGeom prst="rect">
            <a:avLst/>
          </a:prstGeom>
          <a:noFill/>
        </p:spPr>
        <p:txBody>
          <a:bodyPr wrap="square" rtlCol="0">
            <a:spAutoFit/>
          </a:bodyPr>
          <a:lstStyle/>
          <a:p>
            <a:r>
              <a:rPr lang="en-US" sz="3600" spc="-150" dirty="0">
                <a:solidFill>
                  <a:schemeClr val="bg1"/>
                </a:solidFill>
              </a:rPr>
              <a:t>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1165" y="4423252"/>
            <a:ext cx="2309090" cy="2280699"/>
          </a:xfrm>
          <a:prstGeom prst="rect">
            <a:avLst/>
          </a:prstGeom>
        </p:spPr>
      </p:pic>
      <p:sp>
        <p:nvSpPr>
          <p:cNvPr id="8" name="TextBox 7"/>
          <p:cNvSpPr txBox="1"/>
          <p:nvPr/>
        </p:nvSpPr>
        <p:spPr>
          <a:xfrm>
            <a:off x="122712" y="370593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187-5779-4306-AD86-C7943C04B937}"/>
              </a:ext>
            </a:extLst>
          </p:cNvPr>
          <p:cNvSpPr>
            <a:spLocks noGrp="1"/>
          </p:cNvSpPr>
          <p:nvPr>
            <p:ph type="title"/>
          </p:nvPr>
        </p:nvSpPr>
        <p:spPr>
          <a:xfrm>
            <a:off x="371061" y="212770"/>
            <a:ext cx="5184913" cy="707888"/>
          </a:xfrm>
        </p:spPr>
        <p:txBody>
          <a:bodyPr>
            <a:noAutofit/>
          </a:bodyPr>
          <a:lstStyle/>
          <a:p>
            <a:r>
              <a:rPr lang="en-US" sz="3600" dirty="0">
                <a:solidFill>
                  <a:schemeClr val="tx1">
                    <a:lumMod val="95000"/>
                    <a:lumOff val="5000"/>
                  </a:schemeClr>
                </a:solidFill>
                <a:latin typeface="Cooper Black" panose="0208090404030B020404" pitchFamily="18" charset="0"/>
              </a:rPr>
              <a:t>Model </a:t>
            </a:r>
            <a:r>
              <a:rPr lang="en-US" sz="3600" b="1" i="0" dirty="0">
                <a:solidFill>
                  <a:schemeClr val="tx1">
                    <a:lumMod val="95000"/>
                    <a:lumOff val="5000"/>
                  </a:schemeClr>
                </a:solidFill>
                <a:effectLst/>
                <a:latin typeface="Cooper Black" panose="0208090404030B020404" pitchFamily="18" charset="0"/>
              </a:rPr>
              <a:t>Instantiation</a:t>
            </a:r>
            <a:endParaRPr lang="en-US" sz="3600" dirty="0">
              <a:solidFill>
                <a:schemeClr val="tx1">
                  <a:lumMod val="95000"/>
                  <a:lumOff val="5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BFEFC48D-F48E-4032-8089-CA4FD0630F94}"/>
              </a:ext>
            </a:extLst>
          </p:cNvPr>
          <p:cNvSpPr>
            <a:spLocks noGrp="1"/>
          </p:cNvSpPr>
          <p:nvPr>
            <p:ph idx="1"/>
          </p:nvPr>
        </p:nvSpPr>
        <p:spPr>
          <a:xfrm>
            <a:off x="371061" y="1149764"/>
            <a:ext cx="10515600" cy="4351338"/>
          </a:xfrm>
        </p:spPr>
        <p:txBody>
          <a:bodyPr>
            <a:norm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a:p>
            <a:pPr marL="0" indent="0" algn="l">
              <a:buNone/>
            </a:pPr>
            <a:endParaRPr lang="en-US" sz="1800" b="1" i="0" dirty="0">
              <a:solidFill>
                <a:schemeClr val="tx1">
                  <a:lumMod val="95000"/>
                  <a:lumOff val="5000"/>
                </a:schemeClr>
              </a:solidFill>
              <a:effectLst/>
              <a:latin typeface="Calibri (Body)"/>
            </a:endParaRPr>
          </a:p>
          <a:p>
            <a:pPr marL="0" indent="0" algn="l">
              <a:buNone/>
            </a:pPr>
            <a:r>
              <a:rPr lang="en-US" sz="1800" b="1" dirty="0">
                <a:solidFill>
                  <a:schemeClr val="tx1">
                    <a:lumMod val="95000"/>
                    <a:lumOff val="5000"/>
                  </a:schemeClr>
                </a:solidFill>
                <a:latin typeface="Calibri (Body)"/>
              </a:rPr>
              <a:t>  </a:t>
            </a:r>
            <a:r>
              <a:rPr lang="en-US" sz="1800" b="1" i="0" dirty="0">
                <a:solidFill>
                  <a:schemeClr val="tx1">
                    <a:lumMod val="95000"/>
                    <a:lumOff val="5000"/>
                  </a:schemeClr>
                </a:solidFill>
                <a:effectLst/>
                <a:latin typeface="Calibri (Body)"/>
              </a:rPr>
              <a:t>Automatic Model Instantiation</a:t>
            </a:r>
          </a:p>
          <a:p>
            <a:pPr algn="l"/>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l"/>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a:p>
            <a:pPr marL="0" indent="0">
              <a:buNone/>
            </a:pPr>
            <a:endParaRPr lang="en-US" dirty="0"/>
          </a:p>
        </p:txBody>
      </p:sp>
      <p:pic>
        <p:nvPicPr>
          <p:cNvPr id="4" name="Picture 3">
            <a:extLst>
              <a:ext uri="{FF2B5EF4-FFF2-40B4-BE49-F238E27FC236}">
                <a16:creationId xmlns:a16="http://schemas.microsoft.com/office/drawing/2014/main" id="{A16739C8-EAF9-4CCD-8A99-5B429F72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04A74B6-3439-40EB-9DEA-03205108C356}"/>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E9CC5524-283B-4075-9F46-70C2DE2BDE7E}"/>
              </a:ext>
            </a:extLst>
          </p:cNvPr>
          <p:cNvPicPr>
            <a:picLocks noChangeAspect="1"/>
          </p:cNvPicPr>
          <p:nvPr/>
        </p:nvPicPr>
        <p:blipFill>
          <a:blip r:embed="rId3"/>
          <a:stretch>
            <a:fillRect/>
          </a:stretch>
        </p:blipFill>
        <p:spPr>
          <a:xfrm>
            <a:off x="7713403" y="2937530"/>
            <a:ext cx="4107536" cy="3368332"/>
          </a:xfrm>
          <a:prstGeom prst="rect">
            <a:avLst/>
          </a:prstGeom>
        </p:spPr>
      </p:pic>
    </p:spTree>
    <p:extLst>
      <p:ext uri="{BB962C8B-B14F-4D97-AF65-F5344CB8AC3E}">
        <p14:creationId xmlns:p14="http://schemas.microsoft.com/office/powerpoint/2010/main" val="3978565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07-ECB2-49AF-A630-E037B6BA2AE3}"/>
              </a:ext>
            </a:extLst>
          </p:cNvPr>
          <p:cNvSpPr>
            <a:spLocks noGrp="1"/>
          </p:cNvSpPr>
          <p:nvPr>
            <p:ph type="title"/>
          </p:nvPr>
        </p:nvSpPr>
        <p:spPr>
          <a:xfrm>
            <a:off x="351692" y="74654"/>
            <a:ext cx="11002108" cy="800100"/>
          </a:xfrm>
        </p:spPr>
        <p:txBody>
          <a:bodyPr>
            <a:noAutofit/>
          </a:bodyPr>
          <a:lstStyle/>
          <a:p>
            <a:r>
              <a:rPr lang="en-US" sz="3600" dirty="0">
                <a:solidFill>
                  <a:prstClr val="black"/>
                </a:solidFill>
                <a:latin typeface="Cooper Black" panose="0208090404030B020404" pitchFamily="18" charset="0"/>
              </a:rPr>
              <a:t>Hook methods in controller</a:t>
            </a:r>
            <a:endParaRPr lang="en-US" sz="3600" dirty="0">
              <a:latin typeface="Cooper Black" panose="0208090404030B020404" pitchFamily="18" charset="0"/>
            </a:endParaRPr>
          </a:p>
        </p:txBody>
      </p:sp>
      <p:pic>
        <p:nvPicPr>
          <p:cNvPr id="4" name="Picture 3">
            <a:extLst>
              <a:ext uri="{FF2B5EF4-FFF2-40B4-BE49-F238E27FC236}">
                <a16:creationId xmlns:a16="http://schemas.microsoft.com/office/drawing/2014/main" id="{F0639F17-FE2B-46E1-9798-67DFFE1E0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DDE41B16-BC4E-450B-99E2-2CBA288AA88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Freeform: Shape 5">
            <a:extLst>
              <a:ext uri="{FF2B5EF4-FFF2-40B4-BE49-F238E27FC236}">
                <a16:creationId xmlns:a16="http://schemas.microsoft.com/office/drawing/2014/main" id="{D410B218-8D04-4AB9-88B5-73857A4FC425}"/>
              </a:ext>
            </a:extLst>
          </p:cNvPr>
          <p:cNvSpPr/>
          <p:nvPr/>
        </p:nvSpPr>
        <p:spPr>
          <a:xfrm>
            <a:off x="2710734" y="1623442"/>
            <a:ext cx="8813154"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Freeform: Shape 6">
            <a:extLst>
              <a:ext uri="{FF2B5EF4-FFF2-40B4-BE49-F238E27FC236}">
                <a16:creationId xmlns:a16="http://schemas.microsoft.com/office/drawing/2014/main" id="{DD964E99-5543-49D2-99F6-0F0042DC4E70}"/>
              </a:ext>
            </a:extLst>
          </p:cNvPr>
          <p:cNvSpPr/>
          <p:nvPr/>
        </p:nvSpPr>
        <p:spPr>
          <a:xfrm>
            <a:off x="2402840" y="2604886"/>
            <a:ext cx="9121048" cy="1064379"/>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8A2FF320-A5DD-43A2-A498-6F6A5DC3DD3F}"/>
              </a:ext>
            </a:extLst>
          </p:cNvPr>
          <p:cNvSpPr/>
          <p:nvPr/>
        </p:nvSpPr>
        <p:spPr>
          <a:xfrm>
            <a:off x="2402840" y="3876346"/>
            <a:ext cx="9121048" cy="1173939"/>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F855ED6A-951F-4F17-B155-5225D3A2CCB1}"/>
              </a:ext>
            </a:extLst>
          </p:cNvPr>
          <p:cNvSpPr/>
          <p:nvPr/>
        </p:nvSpPr>
        <p:spPr>
          <a:xfrm>
            <a:off x="2640395" y="5313495"/>
            <a:ext cx="8813154" cy="970791"/>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Title 1">
            <a:extLst>
              <a:ext uri="{FF2B5EF4-FFF2-40B4-BE49-F238E27FC236}">
                <a16:creationId xmlns:a16="http://schemas.microsoft.com/office/drawing/2014/main" id="{FA69BCC5-17CA-44F8-A0A9-53447BF499AF}"/>
              </a:ext>
            </a:extLst>
          </p:cNvPr>
          <p:cNvSpPr txBox="1">
            <a:spLocks/>
          </p:cNvSpPr>
          <p:nvPr/>
        </p:nvSpPr>
        <p:spPr>
          <a:xfrm>
            <a:off x="609441" y="274639"/>
            <a:ext cx="10969943"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solidFill>
                <a:schemeClr val="tx1">
                  <a:lumMod val="75000"/>
                  <a:lumOff val="25000"/>
                </a:schemeClr>
              </a:solidFill>
            </a:endParaRPr>
          </a:p>
        </p:txBody>
      </p:sp>
      <p:sp>
        <p:nvSpPr>
          <p:cNvPr id="12" name="Oval 11">
            <a:extLst>
              <a:ext uri="{FF2B5EF4-FFF2-40B4-BE49-F238E27FC236}">
                <a16:creationId xmlns:a16="http://schemas.microsoft.com/office/drawing/2014/main" id="{6EA15FCD-1C18-4CE5-A7CA-43DA9CEA69B2}"/>
              </a:ext>
            </a:extLst>
          </p:cNvPr>
          <p:cNvSpPr/>
          <p:nvPr/>
        </p:nvSpPr>
        <p:spPr>
          <a:xfrm>
            <a:off x="668112" y="2330689"/>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5">
                    <a:lumMod val="50000"/>
                  </a:schemeClr>
                </a:solidFill>
                <a:latin typeface="Segoe UI Light" panose="020B0502040204020203" pitchFamily="34" charset="0"/>
                <a:ea typeface="Open Sans" panose="020B0606030504020204" pitchFamily="34" charset="0"/>
                <a:cs typeface="Segoe UI Light" panose="020B0502040204020203" pitchFamily="34" charset="0"/>
              </a:rPr>
              <a:t>Hook Methods</a:t>
            </a:r>
            <a:endParaRPr lang="en-IN" sz="2400" dirty="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7F063DA4-6354-4F63-BA9C-B98CE8C0E2E6}"/>
              </a:ext>
            </a:extLst>
          </p:cNvPr>
          <p:cNvSpPr/>
          <p:nvPr/>
        </p:nvSpPr>
        <p:spPr>
          <a:xfrm>
            <a:off x="5441742" y="1683078"/>
            <a:ext cx="5830317" cy="954107"/>
          </a:xfrm>
          <a:prstGeom prst="rect">
            <a:avLst/>
          </a:prstGeom>
        </p:spPr>
        <p:txBody>
          <a:bodyPr wrap="square" lIns="0" tIns="0" rIns="0" bIns="0" anchor="ctr">
            <a:spAutoFit/>
          </a:bodyPr>
          <a:lstStyle/>
          <a:p>
            <a:r>
              <a:rPr lang="en-US" sz="1600" dirty="0">
                <a:solidFill>
                  <a:prstClr val="black"/>
                </a:solidFill>
                <a:latin typeface="Calibri (Body)"/>
              </a:rPr>
              <a:t>like constructor of the class which gets called by UI5 immediately after the object of Controller is ready. The purpose is to add initialization code. This method is called once In the lifecycle of the controller.</a:t>
            </a:r>
          </a:p>
          <a:p>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A9749F7C-3477-45CC-99C1-7D0FAE917605}"/>
              </a:ext>
            </a:extLst>
          </p:cNvPr>
          <p:cNvSpPr/>
          <p:nvPr/>
        </p:nvSpPr>
        <p:spPr>
          <a:xfrm>
            <a:off x="3931409" y="1988795"/>
            <a:ext cx="115194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onInit</a:t>
            </a:r>
            <a:endParaRPr lang="en-IN"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3A459E5B-DA2C-49E2-AF1A-FD2FCE94E638}"/>
              </a:ext>
            </a:extLst>
          </p:cNvPr>
          <p:cNvSpPr/>
          <p:nvPr/>
        </p:nvSpPr>
        <p:spPr>
          <a:xfrm>
            <a:off x="5623231" y="2778610"/>
            <a:ext cx="5830318" cy="492443"/>
          </a:xfrm>
          <a:prstGeom prst="rect">
            <a:avLst/>
          </a:prstGeom>
        </p:spPr>
        <p:txBody>
          <a:bodyPr wrap="square" lIns="0" tIns="0" rIns="0" bIns="0" anchor="ctr">
            <a:spAutoFit/>
          </a:bodyPr>
          <a:lstStyle/>
          <a:p>
            <a:r>
              <a:rPr lang="en-US" sz="1600" dirty="0">
                <a:solidFill>
                  <a:prstClr val="black"/>
                </a:solidFill>
                <a:latin typeface="Calibri" panose="020F0502020204030204"/>
              </a:rPr>
              <a:t>onExit is like destructor of the class, which gets called by UI5 when controller object is destroyed. We can write clean-up code inside of it.</a:t>
            </a:r>
            <a:endParaRPr lang="en-IN" sz="16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022CB06F-41ED-4756-9811-7C0AE94068CB}"/>
              </a:ext>
            </a:extLst>
          </p:cNvPr>
          <p:cNvSpPr/>
          <p:nvPr/>
        </p:nvSpPr>
        <p:spPr>
          <a:xfrm>
            <a:off x="4205863" y="2887777"/>
            <a:ext cx="682792"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Body)"/>
              </a:rPr>
              <a:t>onExit</a:t>
            </a:r>
            <a:endParaRPr lang="en-IN" dirty="0">
              <a:solidFill>
                <a:schemeClr val="bg1"/>
              </a:solidFill>
              <a:latin typeface="Calibri (Body)"/>
              <a:ea typeface="Open Sans" panose="020B0606030504020204"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04BFE59B-AB48-491A-8608-193BE88EEFB7}"/>
              </a:ext>
            </a:extLst>
          </p:cNvPr>
          <p:cNvSpPr/>
          <p:nvPr/>
        </p:nvSpPr>
        <p:spPr>
          <a:xfrm>
            <a:off x="6201051" y="3951607"/>
            <a:ext cx="4831536" cy="984885"/>
          </a:xfrm>
          <a:prstGeom prst="rect">
            <a:avLst/>
          </a:prstGeom>
        </p:spPr>
        <p:txBody>
          <a:bodyPr wrap="square" lIns="0" tIns="0" rIns="0" bIns="0" anchor="ctr">
            <a:spAutoFit/>
          </a:bodyPr>
          <a:lstStyle/>
          <a:p>
            <a:pPr defTabSz="685800"/>
            <a:r>
              <a:rPr lang="en-US" sz="1600" dirty="0">
                <a:solidFill>
                  <a:prstClr val="black"/>
                </a:solidFill>
                <a:latin typeface="Calibri (Body)"/>
              </a:rPr>
              <a:t>onBeforeRendering is a method which is called Everytime before the view of corresponding controller is displayed to the user. We can add pre-processing logic and change UI before its visible to user in this method. (like PBO)</a:t>
            </a:r>
          </a:p>
        </p:txBody>
      </p:sp>
      <p:sp>
        <p:nvSpPr>
          <p:cNvPr id="18" name="Rectangle 17">
            <a:extLst>
              <a:ext uri="{FF2B5EF4-FFF2-40B4-BE49-F238E27FC236}">
                <a16:creationId xmlns:a16="http://schemas.microsoft.com/office/drawing/2014/main" id="{433128F7-D87E-4EB0-A4FA-CFCC0E8EB172}"/>
              </a:ext>
            </a:extLst>
          </p:cNvPr>
          <p:cNvSpPr/>
          <p:nvPr/>
        </p:nvSpPr>
        <p:spPr>
          <a:xfrm>
            <a:off x="4101436" y="4220975"/>
            <a:ext cx="1963830" cy="249299"/>
          </a:xfrm>
          <a:prstGeom prst="rect">
            <a:avLst/>
          </a:prstGeom>
        </p:spPr>
        <p:txBody>
          <a:bodyPr wrap="square" lIns="0" tIns="0" rIns="0" bIns="0" anchor="ctr">
            <a:spAutoFit/>
          </a:bodyPr>
          <a:lstStyle/>
          <a:p>
            <a:pPr>
              <a:lnSpc>
                <a:spcPct val="90000"/>
              </a:lnSpc>
            </a:pPr>
            <a:r>
              <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rPr>
              <a:t>onBeforeRendering</a:t>
            </a:r>
          </a:p>
        </p:txBody>
      </p:sp>
      <p:sp>
        <p:nvSpPr>
          <p:cNvPr id="21" name="Rectangle 20">
            <a:extLst>
              <a:ext uri="{FF2B5EF4-FFF2-40B4-BE49-F238E27FC236}">
                <a16:creationId xmlns:a16="http://schemas.microsoft.com/office/drawing/2014/main" id="{E68B4065-A365-4534-9C39-165C647431AC}"/>
              </a:ext>
            </a:extLst>
          </p:cNvPr>
          <p:cNvSpPr/>
          <p:nvPr/>
        </p:nvSpPr>
        <p:spPr>
          <a:xfrm>
            <a:off x="6065266" y="5364833"/>
            <a:ext cx="5288534" cy="738664"/>
          </a:xfrm>
          <a:prstGeom prst="rect">
            <a:avLst/>
          </a:prstGeom>
        </p:spPr>
        <p:txBody>
          <a:bodyPr wrap="square" lIns="0" tIns="0" rIns="0" bIns="0" anchor="ctr">
            <a:spAutoFit/>
          </a:bodyPr>
          <a:lstStyle/>
          <a:p>
            <a:r>
              <a:rPr lang="en-US" sz="1600" dirty="0">
                <a:solidFill>
                  <a:prstClr val="black"/>
                </a:solidFill>
                <a:latin typeface="Calibri" panose="020F0502020204030204"/>
              </a:rPr>
              <a:t>onAfterRendering</a:t>
            </a:r>
            <a:r>
              <a:rPr lang="en-US" sz="1600" b="1" dirty="0">
                <a:solidFill>
                  <a:prstClr val="black"/>
                </a:solidFill>
                <a:latin typeface="Calibri" panose="020F0502020204030204"/>
              </a:rPr>
              <a:t> </a:t>
            </a:r>
            <a:r>
              <a:rPr lang="en-US" sz="1600" dirty="0">
                <a:solidFill>
                  <a:prstClr val="black"/>
                </a:solidFill>
                <a:latin typeface="Calibri (Body)"/>
              </a:rPr>
              <a:t>is a method which is called EVERYTIME after the view of the corresponding controller is displayed to the user. We can write post-processing logic. E.g. jquery effects.</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BE3FCBE6-6B06-484E-9323-D4379F15258C}"/>
              </a:ext>
            </a:extLst>
          </p:cNvPr>
          <p:cNvSpPr/>
          <p:nvPr/>
        </p:nvSpPr>
        <p:spPr>
          <a:xfrm>
            <a:off x="4089795" y="5452369"/>
            <a:ext cx="1762951" cy="249299"/>
          </a:xfrm>
          <a:prstGeom prst="rect">
            <a:avLst/>
          </a:prstGeom>
        </p:spPr>
        <p:txBody>
          <a:bodyPr wrap="square" lIns="0" tIns="0" rIns="0" bIns="0" anchor="ctr">
            <a:spAutoFit/>
          </a:bodyPr>
          <a:lstStyle/>
          <a:p>
            <a:pPr>
              <a:lnSpc>
                <a:spcPct val="90000"/>
              </a:lnSpc>
            </a:pPr>
            <a:r>
              <a:rPr lang="en-US" b="1" dirty="0">
                <a:solidFill>
                  <a:prstClr val="black"/>
                </a:solidFill>
                <a:latin typeface="Calibri" panose="020F0502020204030204"/>
              </a:rPr>
              <a:t>onAfterRendering</a:t>
            </a:r>
            <a:endParaRPr lang="en-IN" b="1" dirty="0">
              <a:solidFill>
                <a:schemeClr val="tx1">
                  <a:lumMod val="95000"/>
                  <a:lumOff val="5000"/>
                </a:schemeClr>
              </a:solidFill>
              <a:latin typeface="Calibri (Body)"/>
              <a:ea typeface="Open Sans" panose="020B0606030504020204"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124A5035-8D1C-4100-B745-998669C78401}"/>
              </a:ext>
            </a:extLst>
          </p:cNvPr>
          <p:cNvSpPr txBox="1"/>
          <p:nvPr/>
        </p:nvSpPr>
        <p:spPr>
          <a:xfrm>
            <a:off x="3252345" y="1988795"/>
            <a:ext cx="418704" cy="369332"/>
          </a:xfrm>
          <a:prstGeom prst="rect">
            <a:avLst/>
          </a:prstGeom>
          <a:noFill/>
        </p:spPr>
        <p:txBody>
          <a:bodyPr wrap="none" rtlCol="0">
            <a:spAutoFit/>
          </a:bodyPr>
          <a:lstStyle/>
          <a:p>
            <a:r>
              <a:rPr lang="en-IN" b="1" dirty="0">
                <a:solidFill>
                  <a:schemeClr val="tx1">
                    <a:lumMod val="95000"/>
                    <a:lumOff val="5000"/>
                  </a:schemeClr>
                </a:solidFill>
              </a:rPr>
              <a:t>01</a:t>
            </a:r>
          </a:p>
        </p:txBody>
      </p:sp>
      <p:sp>
        <p:nvSpPr>
          <p:cNvPr id="24" name="TextBox 23">
            <a:extLst>
              <a:ext uri="{FF2B5EF4-FFF2-40B4-BE49-F238E27FC236}">
                <a16:creationId xmlns:a16="http://schemas.microsoft.com/office/drawing/2014/main" id="{E61FDCC9-24A5-4C32-A8C9-BD1B4F12D7E6}"/>
              </a:ext>
            </a:extLst>
          </p:cNvPr>
          <p:cNvSpPr txBox="1"/>
          <p:nvPr/>
        </p:nvSpPr>
        <p:spPr>
          <a:xfrm>
            <a:off x="3601673" y="2866814"/>
            <a:ext cx="418704" cy="369332"/>
          </a:xfrm>
          <a:prstGeom prst="rect">
            <a:avLst/>
          </a:prstGeom>
          <a:noFill/>
        </p:spPr>
        <p:txBody>
          <a:bodyPr wrap="none" rtlCol="0">
            <a:spAutoFit/>
          </a:bodyPr>
          <a:lstStyle/>
          <a:p>
            <a:r>
              <a:rPr lang="en-IN" b="1" dirty="0">
                <a:solidFill>
                  <a:schemeClr val="tx1">
                    <a:lumMod val="95000"/>
                    <a:lumOff val="5000"/>
                  </a:schemeClr>
                </a:solidFill>
              </a:rPr>
              <a:t>02</a:t>
            </a:r>
          </a:p>
        </p:txBody>
      </p:sp>
      <p:sp>
        <p:nvSpPr>
          <p:cNvPr id="25" name="TextBox 24">
            <a:extLst>
              <a:ext uri="{FF2B5EF4-FFF2-40B4-BE49-F238E27FC236}">
                <a16:creationId xmlns:a16="http://schemas.microsoft.com/office/drawing/2014/main" id="{02685619-7628-4B76-8A85-90A5E55FAD86}"/>
              </a:ext>
            </a:extLst>
          </p:cNvPr>
          <p:cNvSpPr txBox="1"/>
          <p:nvPr/>
        </p:nvSpPr>
        <p:spPr>
          <a:xfrm>
            <a:off x="3653901" y="4163036"/>
            <a:ext cx="418704" cy="369332"/>
          </a:xfrm>
          <a:prstGeom prst="rect">
            <a:avLst/>
          </a:prstGeom>
          <a:noFill/>
        </p:spPr>
        <p:txBody>
          <a:bodyPr wrap="none" rtlCol="0">
            <a:spAutoFit/>
          </a:bodyPr>
          <a:lstStyle/>
          <a:p>
            <a:r>
              <a:rPr lang="en-IN" b="1" dirty="0">
                <a:solidFill>
                  <a:schemeClr val="tx1">
                    <a:lumMod val="95000"/>
                    <a:lumOff val="5000"/>
                  </a:schemeClr>
                </a:solidFill>
              </a:rPr>
              <a:t>03</a:t>
            </a:r>
          </a:p>
        </p:txBody>
      </p:sp>
      <p:sp>
        <p:nvSpPr>
          <p:cNvPr id="27" name="TextBox 26">
            <a:extLst>
              <a:ext uri="{FF2B5EF4-FFF2-40B4-BE49-F238E27FC236}">
                <a16:creationId xmlns:a16="http://schemas.microsoft.com/office/drawing/2014/main" id="{E7CD6703-229B-4B11-8E95-DB4D7B9E4104}"/>
              </a:ext>
            </a:extLst>
          </p:cNvPr>
          <p:cNvSpPr txBox="1"/>
          <p:nvPr/>
        </p:nvSpPr>
        <p:spPr>
          <a:xfrm>
            <a:off x="3552169" y="5392353"/>
            <a:ext cx="418704" cy="369332"/>
          </a:xfrm>
          <a:prstGeom prst="rect">
            <a:avLst/>
          </a:prstGeom>
          <a:noFill/>
        </p:spPr>
        <p:txBody>
          <a:bodyPr wrap="none" rtlCol="0">
            <a:spAutoFit/>
          </a:bodyPr>
          <a:lstStyle/>
          <a:p>
            <a:r>
              <a:rPr lang="en-IN" b="1" dirty="0">
                <a:solidFill>
                  <a:schemeClr val="tx1">
                    <a:lumMod val="95000"/>
                    <a:lumOff val="5000"/>
                  </a:schemeClr>
                </a:solidFill>
              </a:rPr>
              <a:t>04</a:t>
            </a:r>
          </a:p>
        </p:txBody>
      </p:sp>
      <p:sp>
        <p:nvSpPr>
          <p:cNvPr id="33" name="TextBox 32">
            <a:extLst>
              <a:ext uri="{FF2B5EF4-FFF2-40B4-BE49-F238E27FC236}">
                <a16:creationId xmlns:a16="http://schemas.microsoft.com/office/drawing/2014/main" id="{7F54BA2B-4BE9-4994-AFA7-DC0496F3B053}"/>
              </a:ext>
            </a:extLst>
          </p:cNvPr>
          <p:cNvSpPr txBox="1"/>
          <p:nvPr/>
        </p:nvSpPr>
        <p:spPr>
          <a:xfrm>
            <a:off x="351692" y="874754"/>
            <a:ext cx="10799946" cy="369332"/>
          </a:xfrm>
          <a:prstGeom prst="rect">
            <a:avLst/>
          </a:prstGeom>
          <a:noFill/>
        </p:spPr>
        <p:txBody>
          <a:bodyPr wrap="square">
            <a:spAutoFit/>
          </a:bodyPr>
          <a:lstStyle/>
          <a:p>
            <a:pPr defTabSz="685800"/>
            <a:r>
              <a:rPr lang="en-US" dirty="0">
                <a:solidFill>
                  <a:prstClr val="black"/>
                </a:solidFill>
                <a:latin typeface="Calibri (Body)"/>
              </a:rPr>
              <a:t>Every UI5 Controller class can have some pre-defined methods which are called by SAP UI5 at certain times.</a:t>
            </a:r>
          </a:p>
        </p:txBody>
      </p:sp>
    </p:spTree>
    <p:extLst>
      <p:ext uri="{BB962C8B-B14F-4D97-AF65-F5344CB8AC3E}">
        <p14:creationId xmlns:p14="http://schemas.microsoft.com/office/powerpoint/2010/main" val="1690444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C8752-5E1E-4B91-873B-AA84BF84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BD2B7406-B773-4237-A6B2-4264E50462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5EA54EF2-04EC-458F-AC5F-8FD595988F2D}"/>
              </a:ext>
            </a:extLst>
          </p:cNvPr>
          <p:cNvSpPr txBox="1">
            <a:spLocks/>
          </p:cNvSpPr>
          <p:nvPr/>
        </p:nvSpPr>
        <p:spPr>
          <a:xfrm>
            <a:off x="5341372" y="25828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8" name="Picture 2" descr="Coffee break line icon clock and cup Royalty Free Vector">
            <a:extLst>
              <a:ext uri="{FF2B5EF4-FFF2-40B4-BE49-F238E27FC236}">
                <a16:creationId xmlns:a16="http://schemas.microsoft.com/office/drawing/2014/main" id="{68861E1F-E265-4420-BA26-BEB6213BD4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766615" y="2075873"/>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8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433753" y="126612"/>
            <a:ext cx="10515600" cy="857006"/>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433753" y="1157410"/>
            <a:ext cx="10515600" cy="2078159"/>
          </a:xfrm>
        </p:spPr>
        <p:txBody>
          <a:bodyPr>
            <a:normAutofit/>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9BC65E1-22F8-4E2A-A386-BF9699EEA8BD}"/>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131" y="2289794"/>
            <a:ext cx="6937131" cy="426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5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7C84F1ED-A582-42E2-B11D-9665608A1180}"/>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55037" y="202310"/>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629915" y="1412776"/>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773505" y="1421528"/>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BEA097EE-DC1D-4A70-8EC8-EB839902749E}"/>
              </a:ext>
            </a:extLst>
          </p:cNvPr>
          <p:cNvSpPr/>
          <p:nvPr/>
        </p:nvSpPr>
        <p:spPr>
          <a:xfrm>
            <a:off x="8255945" y="1412776"/>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852648" y="2091257"/>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730829"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942281" y="2176448"/>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989122" y="1554122"/>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49" name="TextBox 48">
            <a:extLst>
              <a:ext uri="{FF2B5EF4-FFF2-40B4-BE49-F238E27FC236}">
                <a16:creationId xmlns:a16="http://schemas.microsoft.com/office/drawing/2014/main" id="{AE001A28-286B-4068-8AEE-15A0206E8546}"/>
              </a:ext>
            </a:extLst>
          </p:cNvPr>
          <p:cNvSpPr txBox="1"/>
          <p:nvPr/>
        </p:nvSpPr>
        <p:spPr>
          <a:xfrm>
            <a:off x="8403699" y="2190029"/>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620368" y="1609946"/>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761140" y="5577506"/>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882958"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3004777"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925752"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6047570"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6169389"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779640F-E32C-405D-8231-196330096FEA}"/>
              </a:ext>
            </a:extLst>
          </p:cNvPr>
          <p:cNvSpPr/>
          <p:nvPr/>
        </p:nvSpPr>
        <p:spPr>
          <a:xfrm>
            <a:off x="9090365"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9212183" y="5577506"/>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334002" y="5577506"/>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55037" y="950381"/>
            <a:ext cx="649870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32363A"/>
                </a:solidFill>
                <a:effectLst/>
                <a:latin typeface="72"/>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403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337039" y="61798"/>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337039" y="1253331"/>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0" i="0" dirty="0">
                <a:solidFill>
                  <a:srgbClr val="333333"/>
                </a:solidFill>
                <a:effectLst/>
                <a:latin typeface="Calibri (Body)"/>
              </a:rPr>
              <a:t>For example,</a:t>
            </a:r>
            <a:r>
              <a:rPr lang="en-US" sz="1800" dirty="0">
                <a:solidFill>
                  <a:srgbClr val="333333"/>
                </a:solidFill>
                <a:latin typeface="Calibri (Body)"/>
              </a:rPr>
              <a:t> URL of ui5 application: </a:t>
            </a:r>
            <a:r>
              <a:rPr lang="en-US" sz="1800" dirty="0">
                <a:solidFill>
                  <a:srgbClr val="333333"/>
                </a:solidFill>
                <a:latin typeface="Calibri (Body)"/>
                <a:hlinkClick r:id="rId2"/>
              </a:rPr>
              <a:t>http://localhost:52863/webapp/index.html?hc_reset&amp;origional-url=index.html&amp;sap-ui-appCacheBuster=..%2F&amp;sap-ui-xx-componentPreload=off</a:t>
            </a:r>
            <a:endParaRPr lang="en-US" sz="1800" dirty="0">
              <a:solidFill>
                <a:srgbClr val="333333"/>
              </a:solidFill>
              <a:latin typeface="Calibri (Body)"/>
            </a:endParaRP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59255D85-539B-43AF-BE92-56671FABA85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Tree>
    <p:extLst>
      <p:ext uri="{BB962C8B-B14F-4D97-AF65-F5344CB8AC3E}">
        <p14:creationId xmlns:p14="http://schemas.microsoft.com/office/powerpoint/2010/main" val="960770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424961" y="738554"/>
            <a:ext cx="10515600" cy="5943600"/>
          </a:xfrm>
        </p:spPr>
        <p:txBody>
          <a:bodyPr>
            <a:normAutofit fontScale="85000" lnSpcReduction="20000"/>
          </a:bodyPr>
          <a:lstStyle/>
          <a:p>
            <a:pPr marL="0" indent="0" algn="just">
              <a:buNone/>
            </a:pPr>
            <a:r>
              <a:rPr lang="en-US" sz="2200" dirty="0"/>
              <a:t>Design a SAP Fiori Master-Detail Application.</a:t>
            </a:r>
          </a:p>
          <a:p>
            <a:pPr marL="0" indent="0" algn="just">
              <a:buNone/>
            </a:pPr>
            <a:r>
              <a:rPr lang="en-US" sz="1900" dirty="0"/>
              <a:t>1. Creating a App Controller and view.</a:t>
            </a:r>
          </a:p>
          <a:p>
            <a:pPr marL="457200" lvl="1" indent="0" algn="just">
              <a:buNone/>
            </a:pPr>
            <a:r>
              <a:rPr lang="en-US" sz="1900" dirty="0"/>
              <a:t>1.1 Create a App Controller</a:t>
            </a:r>
          </a:p>
          <a:p>
            <a:pPr marL="457200" lvl="1" indent="0" algn="just">
              <a:buNone/>
            </a:pPr>
            <a:r>
              <a:rPr lang="en-US" sz="1900" dirty="0"/>
              <a:t>1.2 Create a App View</a:t>
            </a:r>
          </a:p>
          <a:p>
            <a:pPr marL="0" indent="0" algn="just">
              <a:buNone/>
            </a:pPr>
            <a:r>
              <a:rPr lang="en-US" sz="1900" dirty="0"/>
              <a:t>2. Creating a Master and Detail Controllers and Views.</a:t>
            </a:r>
          </a:p>
          <a:p>
            <a:pPr marL="0" indent="0" algn="just">
              <a:buNone/>
            </a:pPr>
            <a:r>
              <a:rPr lang="en-US" sz="1900" dirty="0"/>
              <a:t>        2.1  Create a Master Controller   </a:t>
            </a:r>
          </a:p>
          <a:p>
            <a:pPr marL="0" indent="0" algn="just">
              <a:buNone/>
            </a:pPr>
            <a:r>
              <a:rPr lang="en-US" sz="1900" dirty="0"/>
              <a:t>        2.2  Create Master View</a:t>
            </a:r>
          </a:p>
          <a:p>
            <a:pPr marL="0" indent="0" algn="just">
              <a:buNone/>
            </a:pPr>
            <a:r>
              <a:rPr lang="en-US" sz="1900" dirty="0"/>
              <a:t>        2.3  Create a Master Controller   </a:t>
            </a:r>
          </a:p>
          <a:p>
            <a:pPr marL="0" indent="0" algn="just">
              <a:buNone/>
            </a:pPr>
            <a:r>
              <a:rPr lang="en-US" sz="1900" dirty="0"/>
              <a:t>        2.4  Create Master View</a:t>
            </a:r>
          </a:p>
          <a:p>
            <a:pPr marL="0" indent="0" algn="just">
              <a:buNone/>
            </a:pPr>
            <a:r>
              <a:rPr lang="en-US" sz="1900" dirty="0"/>
              <a:t>3. Create a BaseController</a:t>
            </a:r>
          </a:p>
          <a:p>
            <a:pPr marL="0" indent="0" algn="just">
              <a:buNone/>
            </a:pPr>
            <a:r>
              <a:rPr lang="en-US" sz="1900" dirty="0"/>
              <a:t>4. Add Model </a:t>
            </a:r>
          </a:p>
          <a:p>
            <a:pPr marL="0" indent="0" algn="just">
              <a:buNone/>
            </a:pPr>
            <a:r>
              <a:rPr lang="en-US" sz="1900" dirty="0"/>
              <a:t>        4.1 Add Demo data in json format</a:t>
            </a:r>
          </a:p>
          <a:p>
            <a:pPr marL="0" indent="0" algn="just">
              <a:buNone/>
            </a:pPr>
            <a:r>
              <a:rPr lang="en-US" sz="1900" dirty="0"/>
              <a:t>        4.2 Create JS file like model.js </a:t>
            </a:r>
          </a:p>
          <a:p>
            <a:pPr marL="0" indent="0" algn="just">
              <a:buNone/>
            </a:pPr>
            <a:r>
              <a:rPr lang="en-US" sz="1900" dirty="0"/>
              <a:t>5. Create Empty Controller and View</a:t>
            </a:r>
          </a:p>
          <a:p>
            <a:pPr marL="0" indent="0" algn="just">
              <a:buNone/>
            </a:pPr>
            <a:r>
              <a:rPr lang="en-US" sz="1900" dirty="0"/>
              <a:t>       5.1 Create a Empty Controller</a:t>
            </a:r>
          </a:p>
          <a:p>
            <a:pPr marL="0" indent="0" algn="just">
              <a:buNone/>
            </a:pPr>
            <a:r>
              <a:rPr lang="en-US" sz="1900" dirty="0"/>
              <a:t>       5.2 Create a Empty View</a:t>
            </a:r>
          </a:p>
          <a:p>
            <a:pPr marL="0" indent="0" algn="just">
              <a:buNone/>
            </a:pPr>
            <a:r>
              <a:rPr lang="en-US" sz="1900" dirty="0"/>
              <a:t>6. Create a Formatter in util folder </a:t>
            </a:r>
          </a:p>
          <a:p>
            <a:pPr marL="0" indent="0" algn="just">
              <a:buNone/>
            </a:pPr>
            <a:r>
              <a:rPr lang="en-US" sz="1900" dirty="0"/>
              <a:t>7. Configuration of manifest for master detail and all files.</a:t>
            </a:r>
          </a:p>
          <a:p>
            <a:pPr marL="0" indent="0" algn="just">
              <a:buNone/>
            </a:pPr>
            <a:r>
              <a:rPr lang="en-US" sz="1900" dirty="0"/>
              <a:t>8.  Add i18n file.</a:t>
            </a:r>
          </a:p>
          <a:p>
            <a:pPr marL="0" indent="0" algn="just">
              <a:buNone/>
            </a:pPr>
            <a:r>
              <a:rPr lang="en-US" sz="1900" dirty="0"/>
              <a:t>9. Configuring master to detail navigation in master controller Upload Component.js file</a:t>
            </a:r>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C7E73219-16DE-4040-86FB-3399B8132D5C}"/>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1053" y="881163"/>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9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883014"/>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363416" y="1095864"/>
            <a:ext cx="10515600" cy="4351338"/>
          </a:xfrm>
        </p:spPr>
        <p:txBody>
          <a:bodyPr>
            <a:normAutofit/>
          </a:bodyPr>
          <a:lstStyle/>
          <a:p>
            <a:pPr marL="0" indent="0">
              <a:buNone/>
            </a:pPr>
            <a:r>
              <a:rPr lang="en-US" sz="1800" dirty="0"/>
              <a:t>There are different folders and directory are required for setup project</a:t>
            </a:r>
          </a:p>
          <a:p>
            <a:pPr marL="342900" indent="-342900">
              <a:buAutoNum type="arabicPeriod"/>
            </a:pPr>
            <a:r>
              <a:rPr lang="en-US" sz="1800" dirty="0"/>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8547E5F-7AB1-4696-BCDF-6582225E1E18}"/>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5DEE0B3-C060-4648-A1C7-1F655C2EE63B}"/>
              </a:ext>
            </a:extLst>
          </p:cNvPr>
          <p:cNvPicPr>
            <a:picLocks noChangeAspect="1"/>
          </p:cNvPicPr>
          <p:nvPr/>
        </p:nvPicPr>
        <p:blipFill>
          <a:blip r:embed="rId3"/>
          <a:stretch>
            <a:fillRect/>
          </a:stretch>
        </p:blipFill>
        <p:spPr>
          <a:xfrm>
            <a:off x="7530592" y="984739"/>
            <a:ext cx="3871295" cy="5227802"/>
          </a:xfrm>
          <a:prstGeom prst="rect">
            <a:avLst/>
          </a:prstGeom>
        </p:spPr>
      </p:pic>
    </p:spTree>
    <p:extLst>
      <p:ext uri="{BB962C8B-B14F-4D97-AF65-F5344CB8AC3E}">
        <p14:creationId xmlns:p14="http://schemas.microsoft.com/office/powerpoint/2010/main" val="149042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1054661"/>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84666A66-F0BD-4023-B91B-00E2D0A4FABF}"/>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5" name="Picture 44">
            <a:extLst>
              <a:ext uri="{FF2B5EF4-FFF2-40B4-BE49-F238E27FC236}">
                <a16:creationId xmlns:a16="http://schemas.microsoft.com/office/drawing/2014/main" id="{08A80635-3ACF-4A7E-9F01-BE7AE48FA011}"/>
              </a:ext>
            </a:extLst>
          </p:cNvPr>
          <p:cNvPicPr>
            <a:picLocks noChangeAspect="1"/>
          </p:cNvPicPr>
          <p:nvPr/>
        </p:nvPicPr>
        <p:blipFill>
          <a:blip r:embed="rId4"/>
          <a:stretch>
            <a:fillRect/>
          </a:stretch>
        </p:blipFill>
        <p:spPr>
          <a:xfrm>
            <a:off x="593604" y="2892348"/>
            <a:ext cx="4351397" cy="3660308"/>
          </a:xfrm>
          <a:prstGeom prst="rect">
            <a:avLst/>
          </a:prstGeom>
        </p:spPr>
      </p:pic>
      <p:pic>
        <p:nvPicPr>
          <p:cNvPr id="47" name="Picture 46">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spTree>
    <p:extLst>
      <p:ext uri="{BB962C8B-B14F-4D97-AF65-F5344CB8AC3E}">
        <p14:creationId xmlns:p14="http://schemas.microsoft.com/office/powerpoint/2010/main" val="1171965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90888" y="847081"/>
            <a:ext cx="11139348" cy="4524315"/>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t>Understanding manifest.json and Component.js</a:t>
            </a:r>
          </a:p>
          <a:p>
            <a:pPr marL="285750" indent="-285750">
              <a:buFont typeface="Arial" panose="020B0604020202020204" pitchFamily="34" charset="0"/>
              <a:buChar char="•"/>
              <a:defRPr/>
            </a:pPr>
            <a:r>
              <a:rPr lang="en-US" dirty="0"/>
              <a:t>Instantiating Models from manifest.json</a:t>
            </a:r>
          </a:p>
          <a:p>
            <a:pPr marL="285750" indent="-285750">
              <a:buFont typeface="Arial" panose="020B0604020202020204" pitchFamily="34" charset="0"/>
              <a:buChar char="•"/>
              <a:defRPr/>
            </a:pPr>
            <a:r>
              <a:rPr kumimoji="0" lang="en-US" u="none" strike="noStrike" kern="1200" cap="none" spc="0" normalizeH="0" baseline="0" noProof="0" dirty="0">
                <a:ln>
                  <a:noFill/>
                </a:ln>
                <a:solidFill>
                  <a:prstClr val="black"/>
                </a:solidFill>
                <a:effectLst/>
                <a:uLnTx/>
                <a:uFillTx/>
              </a:rPr>
              <a:t>I</a:t>
            </a:r>
            <a:r>
              <a:rPr lang="en-US" dirty="0"/>
              <a:t>mplementing App Navigation</a:t>
            </a:r>
          </a:p>
          <a:p>
            <a:pPr>
              <a:defRPr/>
            </a:pPr>
            <a:endParaRPr lang="en-US" i="1" dirty="0"/>
          </a:p>
          <a:p>
            <a:pPr marL="285750" indent="-285750">
              <a:buFont typeface="Arial" panose="020B0604020202020204" pitchFamily="34" charset="0"/>
              <a:buChar char="•"/>
              <a:defRPr/>
            </a:pPr>
            <a:endParaRPr lang="en-US" i="1" dirty="0"/>
          </a:p>
          <a:p>
            <a:pPr>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a:defRPr/>
            </a:pPr>
            <a:endParaRPr lang="en-US" i="1" dirty="0"/>
          </a:p>
          <a:p>
            <a:pPr>
              <a:defRPr/>
            </a:pPr>
            <a:endParaRPr lang="en-US" i="1" dirty="0"/>
          </a:p>
          <a:p>
            <a:pPr marL="285750" indent="-285750">
              <a:buFont typeface="Arial" panose="020B0604020202020204" pitchFamily="34" charset="0"/>
              <a:buChar char="•"/>
              <a:defRPr/>
            </a:pPr>
            <a:r>
              <a:rPr lang="en-US" dirty="0"/>
              <a:t>Routes and Routing</a:t>
            </a:r>
          </a:p>
          <a:p>
            <a:pPr marL="285750" indent="-285750">
              <a:buFont typeface="Arial" panose="020B0604020202020204" pitchFamily="34" charset="0"/>
              <a:buChar char="•"/>
              <a:defRPr/>
            </a:pPr>
            <a:r>
              <a:rPr lang="en-US" dirty="0"/>
              <a:t>Optional and  mandatory parameters for Routes</a:t>
            </a:r>
          </a:p>
          <a:p>
            <a:pPr marL="285750" indent="-285750">
              <a:buFont typeface="Arial" panose="020B0604020202020204" pitchFamily="34" charset="0"/>
              <a:buChar cha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147782" y="184585"/>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1052802"/>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sp>
        <p:nvSpPr>
          <p:cNvPr id="6" name="Footer Placeholder 45">
            <a:extLst>
              <a:ext uri="{FF2B5EF4-FFF2-40B4-BE49-F238E27FC236}">
                <a16:creationId xmlns:a16="http://schemas.microsoft.com/office/drawing/2014/main" id="{597EEB8C-0E2E-476E-8B29-2FE1C0F86947}"/>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1" name="Picture 10">
            <a:extLst>
              <a:ext uri="{FF2B5EF4-FFF2-40B4-BE49-F238E27FC236}">
                <a16:creationId xmlns:a16="http://schemas.microsoft.com/office/drawing/2014/main" id="{034C0C90-24E3-4860-8064-D670FDC791F1}"/>
              </a:ext>
            </a:extLst>
          </p:cNvPr>
          <p:cNvPicPr>
            <a:picLocks noChangeAspect="1"/>
          </p:cNvPicPr>
          <p:nvPr/>
        </p:nvPicPr>
        <p:blipFill>
          <a:blip r:embed="rId3"/>
          <a:stretch>
            <a:fillRect/>
          </a:stretch>
        </p:blipFill>
        <p:spPr>
          <a:xfrm>
            <a:off x="8757184" y="3004505"/>
            <a:ext cx="3203907" cy="3160321"/>
          </a:xfrm>
          <a:prstGeom prst="rect">
            <a:avLst/>
          </a:prstGeom>
        </p:spPr>
      </p:pic>
    </p:spTree>
    <p:extLst>
      <p:ext uri="{BB962C8B-B14F-4D97-AF65-F5344CB8AC3E}">
        <p14:creationId xmlns:p14="http://schemas.microsoft.com/office/powerpoint/2010/main" val="4028872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8000">
              <a:srgbClr val="FBFBFB"/>
            </a:gs>
            <a:gs pos="26000">
              <a:srgbClr val="FCFCFC"/>
            </a:gs>
            <a:gs pos="1900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318336" y="107596"/>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9890" y="1103441"/>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82318" y="867489"/>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07</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06</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292" name="Footer Placeholder 45">
            <a:extLst>
              <a:ext uri="{FF2B5EF4-FFF2-40B4-BE49-F238E27FC236}">
                <a16:creationId xmlns:a16="http://schemas.microsoft.com/office/drawing/2014/main" id="{60A84B6B-B12E-4167-97CF-5860A564A264}"/>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206531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351182" y="203718"/>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77041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2032C-C8F8-46D4-A26B-8655863356AB}"/>
              </a:ext>
            </a:extLst>
          </p:cNvPr>
          <p:cNvSpPr>
            <a:spLocks noGrp="1"/>
          </p:cNvSpPr>
          <p:nvPr>
            <p:ph type="title"/>
          </p:nvPr>
        </p:nvSpPr>
        <p:spPr>
          <a:xfrm>
            <a:off x="354623" y="1"/>
            <a:ext cx="10515600" cy="1081454"/>
          </a:xfrm>
        </p:spPr>
        <p:txBody>
          <a:bodyPr>
            <a:normAutofit/>
          </a:bodyPr>
          <a:lstStyle/>
          <a:p>
            <a:r>
              <a:rPr lang="en-US" sz="3600" dirty="0">
                <a:latin typeface="Cooper Black" panose="0208090404030B020404" pitchFamily="18" charset="0"/>
              </a:rPr>
              <a:t>Exercise</a:t>
            </a:r>
          </a:p>
        </p:txBody>
      </p:sp>
      <p:sp>
        <p:nvSpPr>
          <p:cNvPr id="3" name="Content Placeholder 2">
            <a:extLst>
              <a:ext uri="{FF2B5EF4-FFF2-40B4-BE49-F238E27FC236}">
                <a16:creationId xmlns:a16="http://schemas.microsoft.com/office/drawing/2014/main" id="{5A13DEFD-DDC6-4A71-BBB1-A1B135086169}"/>
              </a:ext>
            </a:extLst>
          </p:cNvPr>
          <p:cNvSpPr>
            <a:spLocks noGrp="1"/>
          </p:cNvSpPr>
          <p:nvPr>
            <p:ph idx="1"/>
          </p:nvPr>
        </p:nvSpPr>
        <p:spPr>
          <a:xfrm>
            <a:off x="354623" y="1081455"/>
            <a:ext cx="10515600" cy="4351338"/>
          </a:xfrm>
        </p:spPr>
        <p:txBody>
          <a:bodyPr>
            <a:normAutofit/>
          </a:bodyPr>
          <a:lstStyle/>
          <a:p>
            <a:pPr marL="0" indent="0">
              <a:buNone/>
            </a:pPr>
            <a:r>
              <a:rPr lang="en-US" sz="1800" dirty="0"/>
              <a:t>Create a basic manifest.json file</a:t>
            </a:r>
          </a:p>
        </p:txBody>
      </p:sp>
      <p:pic>
        <p:nvPicPr>
          <p:cNvPr id="4" name="Picture 3">
            <a:extLst>
              <a:ext uri="{FF2B5EF4-FFF2-40B4-BE49-F238E27FC236}">
                <a16:creationId xmlns:a16="http://schemas.microsoft.com/office/drawing/2014/main" id="{ACA2015D-69F9-4544-B13F-916BBB201F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5" name="Footer Placeholder 45">
            <a:extLst>
              <a:ext uri="{FF2B5EF4-FFF2-40B4-BE49-F238E27FC236}">
                <a16:creationId xmlns:a16="http://schemas.microsoft.com/office/drawing/2014/main" id="{01705794-B9EE-4E37-9D76-915168551A73}"/>
              </a:ext>
            </a:extLst>
          </p:cNvPr>
          <p:cNvSpPr>
            <a:spLocks noGrp="1"/>
          </p:cNvSpPr>
          <p:nvPr/>
        </p:nvSpPr>
        <p:spPr>
          <a:xfrm>
            <a:off x="10102006" y="6520505"/>
            <a:ext cx="2225295" cy="22904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6" name="Picture 2" descr="Free Vector | Professional programmer engineer writing code">
            <a:extLst>
              <a:ext uri="{FF2B5EF4-FFF2-40B4-BE49-F238E27FC236}">
                <a16:creationId xmlns:a16="http://schemas.microsoft.com/office/drawing/2014/main" id="{97066A90-30BC-47B6-8EC4-2B556759B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576" y="1813148"/>
            <a:ext cx="4470952" cy="43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43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354838" y="121603"/>
            <a:ext cx="5419797" cy="707887"/>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681062" y="1087439"/>
            <a:ext cx="11335004"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l">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l">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 </a:t>
            </a:r>
            <a:endParaRPr lang="en-US" sz="1800" b="1" dirty="0">
              <a:solidFill>
                <a:schemeClr val="tx1">
                  <a:lumMod val="95000"/>
                  <a:lumOff val="5000"/>
                </a:schemeClr>
              </a:solidFill>
              <a:latin typeface="Calibri (Body)"/>
            </a:endParaRPr>
          </a:p>
          <a:p>
            <a:pPr marL="285750" indent="-285750" algn="l">
              <a:lnSpc>
                <a:spcPct val="100000"/>
              </a:lnSpc>
              <a:spcBef>
                <a:spcPts val="0"/>
              </a:spcBef>
              <a:buFont typeface="Arial" panose="020B0604020202020204" pitchFamily="34" charset="0"/>
              <a:buChar char="•"/>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60A84B6B-B12E-4167-97CF-5860A564A264}"/>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8" name="Picture 7">
            <a:extLst>
              <a:ext uri="{FF2B5EF4-FFF2-40B4-BE49-F238E27FC236}">
                <a16:creationId xmlns:a16="http://schemas.microsoft.com/office/drawing/2014/main" id="{739C4F0B-2DDB-45CF-A21B-A0EE61D86C19}"/>
              </a:ext>
            </a:extLst>
          </p:cNvPr>
          <p:cNvPicPr>
            <a:picLocks noChangeAspect="1"/>
          </p:cNvPicPr>
          <p:nvPr/>
        </p:nvPicPr>
        <p:blipFill>
          <a:blip r:embed="rId3"/>
          <a:stretch>
            <a:fillRect/>
          </a:stretch>
        </p:blipFill>
        <p:spPr>
          <a:xfrm>
            <a:off x="8714188" y="2695837"/>
            <a:ext cx="3477812" cy="3431556"/>
          </a:xfrm>
          <a:prstGeom prst="rect">
            <a:avLst/>
          </a:prstGeom>
        </p:spPr>
      </p:pic>
    </p:spTree>
    <p:extLst>
      <p:ext uri="{BB962C8B-B14F-4D97-AF65-F5344CB8AC3E}">
        <p14:creationId xmlns:p14="http://schemas.microsoft.com/office/powerpoint/2010/main" val="350610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21603"/>
            <a:ext cx="11299367" cy="707887"/>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9144000" cy="309693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16BBF425-3516-47C9-BA8F-FCEFF6BDDF19}"/>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234266" y="2020061"/>
            <a:ext cx="5065102" cy="4619278"/>
          </a:xfrm>
          <a:prstGeom prst="rect">
            <a:avLst/>
          </a:prstGeom>
        </p:spPr>
      </p:pic>
    </p:spTree>
    <p:extLst>
      <p:ext uri="{BB962C8B-B14F-4D97-AF65-F5344CB8AC3E}">
        <p14:creationId xmlns:p14="http://schemas.microsoft.com/office/powerpoint/2010/main" val="1542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50E5-310B-48FF-B080-1C2FD5595E6E}"/>
              </a:ext>
            </a:extLst>
          </p:cNvPr>
          <p:cNvSpPr>
            <a:spLocks noGrp="1"/>
          </p:cNvSpPr>
          <p:nvPr>
            <p:ph type="title"/>
          </p:nvPr>
        </p:nvSpPr>
        <p:spPr>
          <a:xfrm>
            <a:off x="371062" y="829490"/>
            <a:ext cx="10515600" cy="598971"/>
          </a:xfrm>
        </p:spPr>
        <p:txBody>
          <a:bodyPr>
            <a:normAutofit fontScale="90000"/>
          </a:bodyPr>
          <a:lstStyle/>
          <a:p>
            <a:r>
              <a:rPr lang="en-US" sz="4000" i="0" dirty="0">
                <a:solidFill>
                  <a:schemeClr val="tx1">
                    <a:lumMod val="95000"/>
                    <a:lumOff val="5000"/>
                  </a:schemeClr>
                </a:solidFill>
                <a:effectLst/>
                <a:latin typeface="Cooper Black" panose="0208090404030B020404" pitchFamily="18" charset="0"/>
              </a:rPr>
              <a:t>App Overview: The Basic Files of App</a:t>
            </a:r>
            <a:br>
              <a:rPr lang="en-US" b="1" i="0" dirty="0">
                <a:solidFill>
                  <a:srgbClr val="595959"/>
                </a:solidFill>
                <a:effectLst/>
                <a:latin typeface="Arial Black" panose="020B0A04020102020204" pitchFamily="34" charset="0"/>
              </a:rPr>
            </a:br>
            <a:br>
              <a:rPr lang="en-US" b="0" i="0" dirty="0">
                <a:solidFill>
                  <a:srgbClr val="333333"/>
                </a:solidFill>
                <a:effectLst/>
                <a:latin typeface="Arial" panose="020B0604020202020204" pitchFamily="34" charset="0"/>
              </a:rPr>
            </a:br>
            <a:endParaRPr lang="en-US" dirty="0"/>
          </a:p>
        </p:txBody>
      </p:sp>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5" name="Footer Placeholder 45">
            <a:extLst>
              <a:ext uri="{FF2B5EF4-FFF2-40B4-BE49-F238E27FC236}">
                <a16:creationId xmlns:a16="http://schemas.microsoft.com/office/drawing/2014/main" id="{432B3791-4AD9-4D2C-94F0-0945207974EB}"/>
              </a:ext>
            </a:extLst>
          </p:cNvPr>
          <p:cNvSpPr>
            <a:spLocks noGrp="1"/>
          </p:cNvSpPr>
          <p:nvPr/>
        </p:nvSpPr>
        <p:spPr>
          <a:xfrm>
            <a:off x="10102005" y="6552656"/>
            <a:ext cx="2225295" cy="2036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Trainer: Anubhav Oberoy</a:t>
            </a:r>
          </a:p>
        </p:txBody>
      </p:sp>
      <p:pic>
        <p:nvPicPr>
          <p:cNvPr id="2050" name="Picture 2">
            <a:extLst>
              <a:ext uri="{FF2B5EF4-FFF2-40B4-BE49-F238E27FC236}">
                <a16:creationId xmlns:a16="http://schemas.microsoft.com/office/drawing/2014/main" id="{6D729B61-3539-47A7-89EA-21EE383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71" y="1128975"/>
            <a:ext cx="10263807" cy="525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33868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7795</TotalTime>
  <Words>1843</Words>
  <Application>Microsoft Office PowerPoint</Application>
  <PresentationFormat>Widescreen</PresentationFormat>
  <Paragraphs>216</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72</vt:lpstr>
      <vt:lpstr>Arial</vt:lpstr>
      <vt:lpstr>Arial Black</vt:lpstr>
      <vt:lpstr>Calibri</vt:lpstr>
      <vt:lpstr>Calibri (Body)</vt:lpstr>
      <vt:lpstr>Calibri Light</vt:lpstr>
      <vt:lpstr>Cooper Black</vt:lpstr>
      <vt:lpstr>Open Sans</vt:lpstr>
      <vt:lpstr>Segoe UI Light</vt:lpstr>
      <vt:lpstr>Office Theme</vt:lpstr>
      <vt:lpstr>PowerPoint Presentation</vt:lpstr>
      <vt:lpstr>PowerPoint Presentation</vt:lpstr>
      <vt:lpstr>What is manifest.json ?</vt:lpstr>
      <vt:lpstr>PowerPoint Presentation</vt:lpstr>
      <vt:lpstr>Three Sections of manifest.json</vt:lpstr>
      <vt:lpstr>Exercise</vt:lpstr>
      <vt:lpstr>What is Component.js</vt:lpstr>
      <vt:lpstr>  Component.js file has two important parts:</vt:lpstr>
      <vt:lpstr>App Overview: The Basic Files of App  </vt:lpstr>
      <vt:lpstr>Model Instantiation</vt:lpstr>
      <vt:lpstr>Hook methods in controller</vt:lpstr>
      <vt:lpstr>PowerPoint Presentation</vt:lpstr>
      <vt:lpstr>Routes and Routing </vt:lpstr>
      <vt:lpstr>Routing Configuration</vt:lpstr>
      <vt:lpstr>Navigation and Routing</vt:lpstr>
      <vt:lpstr>Exercise  </vt:lpstr>
      <vt:lpstr>Structure of fiori application setup</vt:lpstr>
      <vt:lpstr>Concept of enable routing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650</cp:revision>
  <dcterms:created xsi:type="dcterms:W3CDTF">2016-07-10T03:33:26Z</dcterms:created>
  <dcterms:modified xsi:type="dcterms:W3CDTF">2021-05-18T06:51:23Z</dcterms:modified>
</cp:coreProperties>
</file>